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263" r:id="rId5"/>
    <p:sldId id="260" r:id="rId6"/>
    <p:sldId id="282" r:id="rId7"/>
    <p:sldId id="271" r:id="rId8"/>
    <p:sldId id="272" r:id="rId9"/>
    <p:sldId id="258" r:id="rId10"/>
    <p:sldId id="267" r:id="rId11"/>
    <p:sldId id="273" r:id="rId12"/>
    <p:sldId id="268" r:id="rId13"/>
    <p:sldId id="274" r:id="rId14"/>
    <p:sldId id="276" r:id="rId15"/>
    <p:sldId id="277" r:id="rId16"/>
    <p:sldId id="264" r:id="rId17"/>
    <p:sldId id="279" r:id="rId18"/>
    <p:sldId id="281" r:id="rId19"/>
    <p:sldId id="283" r:id="rId20"/>
    <p:sldId id="26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-510" y="-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-2868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C1B31-9395-4C75-AF0E-6BC2EFCCFEA8}" type="datetimeFigureOut">
              <a:rPr lang="ru-RU" smtClean="0"/>
              <a:pPr/>
              <a:t>28.06.2020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8A08E-4C9A-45F8-BEC0-5CE8120C48E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982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28.06.2020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ФИНАЛ КОНКУРСА ПРОЕКТОВ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3827" y="443991"/>
            <a:ext cx="3481791" cy="116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011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28.06.2020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8509000" y="6400799"/>
            <a:ext cx="35611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 - 2020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68629" y="103297"/>
            <a:ext cx="1888950" cy="6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24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28.06.2020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eveloper\Desktop\&#1052;&#1072;&#1090;&#1077;&#1088;&#1080;&#1072;&#1083;&#1099;\&#1055;&#1088;&#1077;&#1079;&#1077;&#1085;&#1090;&#1072;&#1094;&#1080;&#1103;\video.mp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62949" y="2780414"/>
            <a:ext cx="7607531" cy="1325563"/>
          </a:xfrm>
        </p:spPr>
        <p:txBody>
          <a:bodyPr/>
          <a:lstStyle/>
          <a:p>
            <a:pPr algn="ctr"/>
            <a:r>
              <a:rPr lang="ru-RU" dirty="0" smtClean="0"/>
              <a:t>Устройство для подключения домашней электроники, управляемой через ИК-пульт, к платформе умного дома, и управления умным домом </a:t>
            </a:r>
            <a:br>
              <a:rPr lang="ru-RU" dirty="0" smtClean="0"/>
            </a:br>
            <a:r>
              <a:rPr lang="ru-RU" dirty="0" smtClean="0"/>
              <a:t>ИК пультом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ФИНАЛ КОНКУРСА ПРОЕКТОВ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- 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2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020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82160" y="2185457"/>
            <a:ext cx="3892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b="1" dirty="0" smtClean="0">
                <a:solidFill>
                  <a:srgbClr val="263996"/>
                </a:solidFill>
              </a:rPr>
              <a:t>Студент: </a:t>
            </a:r>
            <a:br>
              <a:rPr lang="ru-RU" b="1" dirty="0" smtClean="0">
                <a:solidFill>
                  <a:srgbClr val="263996"/>
                </a:solidFill>
              </a:rPr>
            </a:br>
            <a:r>
              <a:rPr lang="ru-RU" b="1" dirty="0" smtClean="0">
                <a:solidFill>
                  <a:srgbClr val="263996"/>
                </a:solidFill>
              </a:rPr>
              <a:t>Карпенко Давид Александрович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endParaRPr lang="ru-RU" b="1" dirty="0" smtClean="0">
              <a:solidFill>
                <a:srgbClr val="263996"/>
              </a:solidFill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b="1" dirty="0" smtClean="0">
                <a:solidFill>
                  <a:srgbClr val="263996"/>
                </a:solidFill>
              </a:rPr>
              <a:t>Руководитель: </a:t>
            </a:r>
            <a:br>
              <a:rPr lang="ru-RU" b="1" dirty="0" smtClean="0">
                <a:solidFill>
                  <a:srgbClr val="263996"/>
                </a:solidFill>
              </a:rPr>
            </a:br>
            <a:r>
              <a:rPr lang="ru-RU" b="1" dirty="0" smtClean="0">
                <a:solidFill>
                  <a:srgbClr val="263996"/>
                </a:solidFill>
              </a:rPr>
              <a:t>Присяжный Алексей Владимирович</a:t>
            </a:r>
            <a:endParaRPr lang="ru-RU" b="1" dirty="0">
              <a:solidFill>
                <a:srgbClr val="2639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83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СЕРВЕР,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3500" y="1485900"/>
            <a:ext cx="2603500" cy="119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3, Bottle</a:t>
            </a:r>
            <a:br>
              <a:rPr lang="en-US" dirty="0" smtClean="0"/>
            </a:br>
            <a:r>
              <a:rPr lang="en-US" dirty="0" smtClean="0"/>
              <a:t>REST API</a:t>
            </a:r>
            <a:endParaRPr lang="ru-RU" dirty="0"/>
          </a:p>
        </p:txBody>
      </p:sp>
      <p:cxnSp>
        <p:nvCxnSpPr>
          <p:cNvPr id="6" name="Прямая со стрелкой 5"/>
          <p:cNvCxnSpPr>
            <a:stCxn id="3" idx="1"/>
            <a:endCxn id="10" idx="0"/>
          </p:cNvCxnSpPr>
          <p:nvPr/>
        </p:nvCxnSpPr>
        <p:spPr>
          <a:xfrm flipH="1">
            <a:off x="1701800" y="2082800"/>
            <a:ext cx="5981700" cy="22288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10" idx="3"/>
            <a:endCxn id="3" idx="2"/>
          </p:cNvCxnSpPr>
          <p:nvPr/>
        </p:nvCxnSpPr>
        <p:spPr>
          <a:xfrm flipV="1">
            <a:off x="3003550" y="2679700"/>
            <a:ext cx="5981700" cy="22288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400050" y="4311650"/>
            <a:ext cx="2603500" cy="119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</a:t>
            </a:r>
            <a:r>
              <a:rPr lang="ru-RU" dirty="0" smtClean="0"/>
              <a:t>клиент</a:t>
            </a:r>
            <a:br>
              <a:rPr lang="ru-RU" dirty="0" smtClean="0"/>
            </a:br>
            <a:r>
              <a:rPr lang="ru-RU" dirty="0" err="1" smtClean="0"/>
              <a:t>Андроид</a:t>
            </a:r>
            <a:r>
              <a:rPr lang="ru-RU" dirty="0" smtClean="0"/>
              <a:t> 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СЕРВЕР,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240167" y="728853"/>
            <a:ext cx="6212886" cy="1282827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Используемые инструменты: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8194" name="Picture 2" descr="C:\Users\Developer\Desktop\1200px-Python-logo-notext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211" y="2175600"/>
            <a:ext cx="1625691" cy="1625691"/>
          </a:xfrm>
          <a:prstGeom prst="rect">
            <a:avLst/>
          </a:prstGeom>
          <a:noFill/>
        </p:spPr>
      </p:pic>
      <p:pic>
        <p:nvPicPr>
          <p:cNvPr id="8196" name="Picture 4" descr="Bottle (web framework)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0376" y="2683963"/>
            <a:ext cx="3188516" cy="1121295"/>
          </a:xfrm>
          <a:prstGeom prst="rect">
            <a:avLst/>
          </a:prstGeom>
          <a:noFill/>
        </p:spPr>
      </p:pic>
      <p:pic>
        <p:nvPicPr>
          <p:cNvPr id="8198" name="Picture 6" descr="SQLite — Википеди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7975" y="1803445"/>
            <a:ext cx="3084014" cy="1462337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6903" y="4113304"/>
            <a:ext cx="7074668" cy="142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ПРИЛОЖЕНИЕ-КЛИЕНТ</a:t>
            </a:r>
            <a:endParaRPr lang="ru-RU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5040" y="1397726"/>
            <a:ext cx="252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7611" y="1395548"/>
            <a:ext cx="252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0183" y="1397726"/>
            <a:ext cx="252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ПРИЛОЖЕНИЕ-КЛИЕНТ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240167" y="728853"/>
            <a:ext cx="6212886" cy="1282827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Используемые инструменты: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2530" name="Picture 2" descr="Java — Википед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495" y="1828799"/>
            <a:ext cx="1268277" cy="2325175"/>
          </a:xfrm>
          <a:prstGeom prst="rect">
            <a:avLst/>
          </a:prstGeom>
          <a:noFill/>
        </p:spPr>
      </p:pic>
      <p:pic>
        <p:nvPicPr>
          <p:cNvPr id="22532" name="Picture 4" descr="Android | Платформа, расширяющая возможност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5347" y="2195331"/>
            <a:ext cx="3653412" cy="1919469"/>
          </a:xfrm>
          <a:prstGeom prst="rect">
            <a:avLst/>
          </a:prstGeom>
          <a:noFill/>
        </p:spPr>
      </p:pic>
      <p:pic>
        <p:nvPicPr>
          <p:cNvPr id="22534" name="Picture 6" descr="CodingWithMitch.co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8228" y="3919809"/>
            <a:ext cx="3551404" cy="1997665"/>
          </a:xfrm>
          <a:prstGeom prst="rect">
            <a:avLst/>
          </a:prstGeom>
          <a:noFill/>
        </p:spPr>
      </p:pic>
      <p:pic>
        <p:nvPicPr>
          <p:cNvPr id="22536" name="Picture 8" descr="Dagger2 Logo PNG Transparent &amp; SVG Vector - Freebie Suppl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1874" y="1802673"/>
            <a:ext cx="2024972" cy="20249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АНАЛОГАМИ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5" y="1238304"/>
            <a:ext cx="3639502" cy="485993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ru-RU" sz="3200" b="1" noProof="0" dirty="0" smtClean="0">
                <a:solidFill>
                  <a:srgbClr val="263996"/>
                </a:solidFill>
                <a:ea typeface="+mj-ea"/>
                <a:cs typeface="+mj-cs"/>
              </a:rPr>
              <a:t>Конкуренты: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122" name="Picture 2" descr="Универсальный пульт ДУ REXANT RX-707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423852" y="2090056"/>
            <a:ext cx="939346" cy="3227851"/>
          </a:xfrm>
          <a:prstGeom prst="rect">
            <a:avLst/>
          </a:prstGeom>
          <a:noFill/>
        </p:spPr>
      </p:pic>
      <p:sp>
        <p:nvSpPr>
          <p:cNvPr id="5" name="Заголовок 3"/>
          <p:cNvSpPr txBox="1">
            <a:spLocks/>
          </p:cNvSpPr>
          <p:nvPr/>
        </p:nvSpPr>
        <p:spPr>
          <a:xfrm>
            <a:off x="366442" y="5623069"/>
            <a:ext cx="3639502" cy="485993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en-US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Rexant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RX-707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124" name="Picture 4" descr="Умный пульт Xiaomi Universal IR Remote Controll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6056" y="2442755"/>
            <a:ext cx="2999592" cy="2481943"/>
          </a:xfrm>
          <a:prstGeom prst="rect">
            <a:avLst/>
          </a:prstGeom>
          <a:noFill/>
        </p:spPr>
      </p:pic>
      <p:sp>
        <p:nvSpPr>
          <p:cNvPr id="7" name="Заголовок 3"/>
          <p:cNvSpPr txBox="1">
            <a:spLocks/>
          </p:cNvSpPr>
          <p:nvPr/>
        </p:nvSpPr>
        <p:spPr>
          <a:xfrm>
            <a:off x="3566160" y="5592589"/>
            <a:ext cx="4088674" cy="485993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en-US" sz="3200" b="1" noProof="0" dirty="0" err="1" smtClean="0">
                <a:solidFill>
                  <a:srgbClr val="263996"/>
                </a:solidFill>
                <a:ea typeface="+mj-ea"/>
                <a:cs typeface="+mj-cs"/>
              </a:rPr>
              <a:t>Xiaomi</a:t>
            </a:r>
            <a:r>
              <a:rPr lang="en-US" sz="3200" b="1" noProof="0" dirty="0" smtClean="0">
                <a:solidFill>
                  <a:srgbClr val="263996"/>
                </a:solidFill>
                <a:ea typeface="+mj-ea"/>
                <a:cs typeface="+mj-cs"/>
              </a:rPr>
              <a:t> Universal IR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0227" y="2420030"/>
            <a:ext cx="4931773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Заголовок 3"/>
          <p:cNvSpPr txBox="1">
            <a:spLocks/>
          </p:cNvSpPr>
          <p:nvPr/>
        </p:nvSpPr>
        <p:spPr>
          <a:xfrm>
            <a:off x="7628709" y="5535983"/>
            <a:ext cx="4267199" cy="485993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ИК порт смартфона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АНАЛОГАМИ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4" y="800100"/>
            <a:ext cx="10314622" cy="5537926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Плюсы конкурентов:</a:t>
            </a:r>
          </a:p>
          <a:p>
            <a:pPr marL="177800" lvl="0" indent="-17780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- Обширная база инфракрасных кодов, например в пульт управления </a:t>
            </a:r>
            <a:r>
              <a:rPr lang="ru-RU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Xiaomi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 запрограммирована объемная база инфракрасных кодов, которая позволяет управлять огромным количеством и ассортиментом бытовой техники, представленной на рынке.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defRPr/>
            </a:pPr>
            <a:endParaRPr lang="ru-RU" sz="3200" b="1" dirty="0" smtClean="0">
              <a:solidFill>
                <a:srgbClr val="263996"/>
              </a:solidFill>
              <a:ea typeface="+mj-ea"/>
              <a:cs typeface="+mj-cs"/>
            </a:endParaRP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Минусы конкурентов: 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Закрытая экосистема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>
                <a:solidFill>
                  <a:srgbClr val="263996"/>
                </a:solidFill>
              </a:rPr>
              <a:t>Невозможность обучить </a:t>
            </a:r>
            <a:r>
              <a:rPr lang="ru-RU" sz="3200" b="1" dirty="0" smtClean="0">
                <a:solidFill>
                  <a:srgbClr val="263996"/>
                </a:solidFill>
              </a:rPr>
              <a:t>универсальный пульт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 smtClean="0">
                <a:solidFill>
                  <a:srgbClr val="263996"/>
                </a:solidFill>
              </a:rPr>
              <a:t>Ограниченное </a:t>
            </a:r>
            <a:r>
              <a:rPr lang="ru-RU" sz="3200" b="1" dirty="0">
                <a:solidFill>
                  <a:srgbClr val="263996"/>
                </a:solidFill>
              </a:rPr>
              <a:t>количество </a:t>
            </a:r>
            <a:r>
              <a:rPr lang="ru-RU" sz="3200" b="1" dirty="0" smtClean="0">
                <a:solidFill>
                  <a:srgbClr val="263996"/>
                </a:solidFill>
              </a:rPr>
              <a:t>кнопок</a:t>
            </a:r>
          </a:p>
          <a:p>
            <a:pPr marL="51435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>
                <a:solidFill>
                  <a:srgbClr val="263996"/>
                </a:solidFill>
              </a:rPr>
              <a:t>Трудоемкий процесс </a:t>
            </a:r>
            <a:r>
              <a:rPr lang="ru-RU" sz="3200" b="1" dirty="0" smtClean="0">
                <a:solidFill>
                  <a:srgbClr val="263996"/>
                </a:solidFill>
              </a:rPr>
              <a:t>настройки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АНАЛОГАМИ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4" y="1238304"/>
            <a:ext cx="10314622" cy="3701996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Преимущества данного проекта: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1" i="0" u="none" strike="noStrike" kern="1200" cap="none" spc="0" normalizeH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Возможность обучения любому существующему пульту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Обмен кодами готовых кнопок и пультов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Возможность создания своих кодов по аналогии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1" i="0" u="none" strike="noStrike" kern="1200" cap="none" spc="0" normalizeH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Открытая архитектура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</a:rPr>
              <a:t>Возможность интеграции </a:t>
            </a:r>
            <a:r>
              <a:rPr lang="ru-RU" sz="3200" b="1" dirty="0">
                <a:solidFill>
                  <a:srgbClr val="263996"/>
                </a:solidFill>
              </a:rPr>
              <a:t>с другими системами управления </a:t>
            </a:r>
            <a:r>
              <a:rPr lang="ru-RU" sz="3200" b="1" dirty="0" smtClean="0">
                <a:solidFill>
                  <a:srgbClr val="263996"/>
                </a:solidFill>
              </a:rPr>
              <a:t>(</a:t>
            </a:r>
            <a:r>
              <a:rPr lang="ru-RU" sz="3200" b="1" dirty="0" err="1" smtClean="0">
                <a:solidFill>
                  <a:srgbClr val="263996"/>
                </a:solidFill>
              </a:rPr>
              <a:t>Яндекс.Алиса</a:t>
            </a:r>
            <a:r>
              <a:rPr lang="ru-RU" sz="3200" b="1" dirty="0">
                <a:solidFill>
                  <a:srgbClr val="263996"/>
                </a:solidFill>
              </a:rPr>
              <a:t>, </a:t>
            </a:r>
            <a:r>
              <a:rPr lang="en-US" sz="3200" b="1" dirty="0">
                <a:solidFill>
                  <a:srgbClr val="263996"/>
                </a:solidFill>
              </a:rPr>
              <a:t>node-red, </a:t>
            </a:r>
            <a:r>
              <a:rPr lang="en-US" sz="3200" b="1" dirty="0" smtClean="0">
                <a:solidFill>
                  <a:srgbClr val="263996"/>
                </a:solidFill>
              </a:rPr>
              <a:t>Samsung SmartThings</a:t>
            </a:r>
            <a:r>
              <a:rPr lang="en-US" sz="3200" b="1" dirty="0">
                <a:solidFill>
                  <a:srgbClr val="263996"/>
                </a:solidFill>
              </a:rPr>
              <a:t>)</a:t>
            </a:r>
            <a:endParaRPr lang="ru-RU" sz="3200" b="1" noProof="0" dirty="0" smtClean="0">
              <a:solidFill>
                <a:srgbClr val="263996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Себестоимость</a:t>
            </a:r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4" y="1238304"/>
            <a:ext cx="10314622" cy="4731422"/>
          </a:xfrm>
          <a:prstGeom prst="rect">
            <a:avLst/>
          </a:prstGeom>
        </p:spPr>
        <p:txBody>
          <a:bodyPr anchor="ctr"/>
          <a:lstStyle/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Esp8266-12F - 100 рублей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ИК-приемник </a:t>
            </a: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38кГц </a:t>
            </a:r>
            <a:r>
              <a:rPr lang="ru-RU" sz="3200" b="1" dirty="0">
                <a:solidFill>
                  <a:srgbClr val="263996"/>
                </a:solidFill>
              </a:rPr>
              <a:t>TSOP1738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- </a:t>
            </a: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65 рублей (</a:t>
            </a:r>
            <a:r>
              <a:rPr lang="ru-RU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ЧипДип</a:t>
            </a: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)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Разъем USB - 50  рублей (</a:t>
            </a:r>
            <a:r>
              <a:rPr lang="ru-RU" sz="3200" b="1" dirty="0" err="1">
                <a:solidFill>
                  <a:srgbClr val="263996"/>
                </a:solidFill>
                <a:ea typeface="+mj-ea"/>
                <a:cs typeface="+mj-cs"/>
              </a:rPr>
              <a:t>ЧипДип</a:t>
            </a: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)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Мелочевка - 50 рублей 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Печатная плата - 15 рублей ( JLCPCB, для партии на 50 плат с доставкой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)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Стандартный корпус – 100 рублей</a:t>
            </a:r>
            <a:endParaRPr lang="en-US" sz="3200" b="1" dirty="0">
              <a:solidFill>
                <a:srgbClr val="263996"/>
              </a:solidFill>
              <a:ea typeface="+mj-ea"/>
              <a:cs typeface="+mj-cs"/>
            </a:endParaRP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Блок питания </a:t>
            </a:r>
            <a:r>
              <a:rPr lang="en-US" sz="3200" b="1" dirty="0">
                <a:solidFill>
                  <a:srgbClr val="263996"/>
                </a:solidFill>
                <a:ea typeface="+mj-ea"/>
                <a:cs typeface="+mj-cs"/>
              </a:rPr>
              <a:t>c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r>
              <a:rPr lang="en-US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MicroUSB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выходом – 150 рублей</a:t>
            </a:r>
            <a:endParaRPr lang="en-US" sz="3200" b="1" dirty="0" smtClean="0">
              <a:solidFill>
                <a:srgbClr val="263996"/>
              </a:solidFill>
              <a:ea typeface="+mj-ea"/>
              <a:cs typeface="+mj-cs"/>
            </a:endParaRP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ИТОГО 630 рублей.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/>
            </a:r>
            <a:b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</a:b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Стоимость работы на данном этапе не учитывалась</a:t>
            </a:r>
            <a:endParaRPr lang="ru-RU" sz="3200" b="1" dirty="0">
              <a:solidFill>
                <a:srgbClr val="263996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ЭНЕРГОПОТРЕБЛЕНИЕ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3" y="1238304"/>
            <a:ext cx="10889387" cy="4731422"/>
          </a:xfrm>
          <a:prstGeom prst="rect">
            <a:avLst/>
          </a:prstGeom>
        </p:spPr>
        <p:txBody>
          <a:bodyPr anchor="ctr"/>
          <a:lstStyle/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E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SP8266 –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примерно 120 </a:t>
            </a:r>
            <a:r>
              <a:rPr lang="ru-RU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мАч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 в режиме обмена данными, срок работы порядка 1 суток с 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Li-Ion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аккумулятором емкостью 3000 </a:t>
            </a:r>
            <a:r>
              <a:rPr lang="ru-RU" sz="3200" b="1" dirty="0" err="1" smtClean="0">
                <a:solidFill>
                  <a:srgbClr val="263996"/>
                </a:solidFill>
                <a:ea typeface="+mj-ea"/>
                <a:cs typeface="+mj-cs"/>
              </a:rPr>
              <a:t>мАч</a:t>
            </a:r>
            <a:endParaRPr lang="ru-RU" sz="3200" b="1" dirty="0" smtClean="0">
              <a:solidFill>
                <a:srgbClr val="263996"/>
              </a:solidFill>
              <a:ea typeface="+mj-ea"/>
              <a:cs typeface="+mj-cs"/>
            </a:endParaRP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endParaRPr lang="ru-RU" sz="3200" b="1" dirty="0" smtClean="0">
              <a:solidFill>
                <a:srgbClr val="263996"/>
              </a:solidFill>
              <a:ea typeface="+mj-ea"/>
              <a:cs typeface="+mj-cs"/>
            </a:endParaRP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buFontTx/>
              <a:buChar char="-"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Учитывая что </a:t>
            </a:r>
            <a:r>
              <a:rPr lang="ru-RU" sz="3200" b="1" dirty="0">
                <a:solidFill>
                  <a:srgbClr val="263996"/>
                </a:solidFill>
                <a:ea typeface="+mj-ea"/>
                <a:cs typeface="+mj-cs"/>
              </a:rPr>
              <a:t>будут управляться устройства, подключённые к сети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электропитания, выбрано питание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по проводу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В РЕАЛЬНЫХ УСЛОВИЯХ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4" y="1238304"/>
            <a:ext cx="9439410" cy="1335079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ru-RU" sz="3200" b="1" noProof="0" dirty="0" smtClean="0">
                <a:solidFill>
                  <a:srgbClr val="263996"/>
                </a:solidFill>
                <a:ea typeface="+mj-ea"/>
                <a:cs typeface="+mj-cs"/>
              </a:rPr>
              <a:t>В результате тестирования система оказалась полностью работоспособной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9101" y="2573383"/>
            <a:ext cx="4659804" cy="350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3"/>
          <p:cNvSpPr txBox="1">
            <a:spLocks/>
          </p:cNvSpPr>
          <p:nvPr/>
        </p:nvSpPr>
        <p:spPr>
          <a:xfrm>
            <a:off x="3370442" y="5809820"/>
            <a:ext cx="5818561" cy="877879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ru-RU" sz="3200" b="1" noProof="0" dirty="0" smtClean="0">
                <a:solidFill>
                  <a:srgbClr val="263996"/>
                </a:solidFill>
                <a:ea typeface="+mj-ea"/>
                <a:cs typeface="+mj-cs"/>
              </a:rPr>
              <a:t>Второй тестовый прототип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55" t="6640" r="4343" b="18350"/>
          <a:stretch/>
        </p:blipFill>
        <p:spPr bwMode="auto">
          <a:xfrm>
            <a:off x="1354975" y="2573383"/>
            <a:ext cx="5286101" cy="350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501423" y="1120739"/>
            <a:ext cx="9596165" cy="2536861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Избавиться от использования пультов для приборов, имеющих ИК порт, уместив все в одном приложении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4972" y="3007194"/>
            <a:ext cx="2656114" cy="354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9466" y="2847703"/>
            <a:ext cx="1952469" cy="377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>
            <a:stCxn id="3074" idx="3"/>
            <a:endCxn id="3075" idx="1"/>
          </p:cNvCxnSpPr>
          <p:nvPr/>
        </p:nvCxnSpPr>
        <p:spPr>
          <a:xfrm flipV="1">
            <a:off x="5421086" y="4735286"/>
            <a:ext cx="1728380" cy="4272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92864" y="1238304"/>
            <a:ext cx="10170930" cy="2523799"/>
          </a:xfrm>
          <a:prstGeom prst="rect">
            <a:avLst/>
          </a:prstGeom>
        </p:spPr>
        <p:txBody>
          <a:bodyPr anchor="ctr"/>
          <a:lstStyle/>
          <a:p>
            <a:pPr marL="514350" lvl="0" indent="-514350">
              <a:lnSpc>
                <a:spcPct val="80000"/>
              </a:lnSpc>
              <a:spcBef>
                <a:spcPct val="0"/>
              </a:spcBef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 1. Доработка до промышленно изготавливаемого комплекта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	2. Цикл публикаций на тематических ресурсах</a:t>
            </a:r>
          </a:p>
          <a:p>
            <a:pPr marL="514350" lvl="0" indent="-514350"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	3. Продажа готовых комплектов и предоставление облачного сервиса по подписке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ПРОЕКТА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01423" y="1120739"/>
            <a:ext cx="9596165" cy="2536861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Предоставить</a:t>
            </a:r>
            <a:r>
              <a:rPr kumimoji="0" lang="ru-RU" sz="3200" b="1" i="0" u="none" strike="noStrike" kern="1200" cap="none" spc="0" normalizeH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пользователю систему, позволяющую использовать ее для управления приборами, имеющими ИК приемник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</a:t>
            </a:r>
            <a:endParaRPr lang="ru-RU" dirty="0"/>
          </a:p>
        </p:txBody>
      </p:sp>
      <p:pic>
        <p:nvPicPr>
          <p:cNvPr id="5" name="vide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84663" y="901335"/>
            <a:ext cx="7680960" cy="57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АРХИТЕКТУРА ПРОЕКТА</a:t>
            </a:r>
            <a:endParaRPr lang="ru-RU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9779" y="1523864"/>
            <a:ext cx="7265987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462235" y="1408122"/>
            <a:ext cx="8263754" cy="1570209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- 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Энтузиасты</a:t>
            </a:r>
          </a:p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	- Разработчики систем умного дома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138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МАКЕТА</a:t>
            </a:r>
            <a:endParaRPr lang="ru-RU" dirty="0"/>
          </a:p>
        </p:txBody>
      </p:sp>
      <p:pic>
        <p:nvPicPr>
          <p:cNvPr id="4098" name="Picture 2" descr="D:\учеба\дистант 4 семестр\курсач\IMG_20200607_0734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7703" y="1371600"/>
            <a:ext cx="6309360" cy="4732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УСТРОЙСТВА</a:t>
            </a:r>
            <a:endParaRPr lang="ru-RU" dirty="0"/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501423" y="1120739"/>
            <a:ext cx="9596165" cy="2536861"/>
          </a:xfrm>
          <a:prstGeom prst="rect">
            <a:avLst/>
          </a:prstGeom>
        </p:spPr>
        <p:txBody>
          <a:bodyPr anchor="ctr"/>
          <a:lstStyle/>
          <a:p>
            <a:pPr marL="514350" marR="0" lvl="0" indent="-51435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13" y="1252538"/>
            <a:ext cx="111537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ПЕЧАТНОЙ ПЛАТЫ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4194" y="1319349"/>
            <a:ext cx="7315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077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273</Words>
  <Application>Microsoft Office PowerPoint</Application>
  <PresentationFormat>Произвольный</PresentationFormat>
  <Paragraphs>68</Paragraphs>
  <Slides>20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Устройство для подключения домашней электроники, управляемой через ИК-пульт, к платформе умного дома, и управления умным домом  ИК пультом</vt:lpstr>
      <vt:lpstr>ИДЕЯ ПРОЕКТА</vt:lpstr>
      <vt:lpstr>ЗАДАЧИ ПРОЕКТА</vt:lpstr>
      <vt:lpstr>ДЕМОНСТРАЦИЯ РАБОТЫ</vt:lpstr>
      <vt:lpstr>АРХИТЕКТУРА ПРОЕКТА</vt:lpstr>
      <vt:lpstr>ЦЕЛЕВАЯ АУДИТОРИЯ</vt:lpstr>
      <vt:lpstr>СОЗДАНИЕ МАКЕТА</vt:lpstr>
      <vt:lpstr>СХЕМА УСТРОЙСТВА</vt:lpstr>
      <vt:lpstr>СХЕМА ПЕЧАТНОЙ ПЛАТЫ</vt:lpstr>
      <vt:lpstr>СЕРВЕР, API</vt:lpstr>
      <vt:lpstr>СЕРВЕР, API</vt:lpstr>
      <vt:lpstr>ПРИЛОЖЕНИЕ-КЛИЕНТ</vt:lpstr>
      <vt:lpstr>ПРИЛОЖЕНИЕ-КЛИЕНТ</vt:lpstr>
      <vt:lpstr>СРАВНЕНИЕ С АНАЛОГАМИ</vt:lpstr>
      <vt:lpstr>СРАВНЕНИЕ С АНАЛОГАМИ</vt:lpstr>
      <vt:lpstr>СРАВНЕНИЕ С АНАЛОГАМИ</vt:lpstr>
      <vt:lpstr>Себестоимость</vt:lpstr>
      <vt:lpstr>ЭНЕРГОПОТРЕБЛЕНИЕ</vt:lpstr>
      <vt:lpstr>ТЕСТИРОВАНИЕ В РЕАЛЬНЫХ УСЛОВИЯХ</vt:lpstr>
      <vt:lpstr>ПЛАНЫ НА БУДУЩЕЕ</vt:lpstr>
    </vt:vector>
  </TitlesOfParts>
  <Company>VistaVideo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Developer</cp:lastModifiedBy>
  <cp:revision>56</cp:revision>
  <dcterms:created xsi:type="dcterms:W3CDTF">2018-05-28T23:03:13Z</dcterms:created>
  <dcterms:modified xsi:type="dcterms:W3CDTF">2020-06-28T05:46:34Z</dcterms:modified>
</cp:coreProperties>
</file>